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467886"/>
    <a:srgbClr val="F5860B"/>
    <a:srgbClr val="D92530"/>
    <a:srgbClr val="156082"/>
    <a:srgbClr val="394684"/>
    <a:srgbClr val="04488F"/>
    <a:srgbClr val="9DA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276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almob\slide\SALMOB_2018_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CdG\Amministrazione\Bilancio%202024\Salmob\slide\SALMOB_2018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onica\co.ge.%202024\Sal%20Mob\SALMOB_ELENCO%20DIP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onica\co.ge.%202024\Sal%20Mob\SALMOB_ELENCO%20DIP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\\filesrv\CdG\Amministrazione\Bilancio%202024\Salmob\slide\SALMOB_2018_2024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\\filesrv\CdG\Amministrazione\Bilancio%202024\Salmob\slide\SALMOB_2018_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GRAFICI!$A$2</c:f>
              <c:strCache>
                <c:ptCount val="1"/>
                <c:pt idx="0">
                  <c:v>Valore della produzione 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5604-47A8-92A6-F0D150F82C3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2-5604-47A8-92A6-F0D150F82C3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5604-47A8-92A6-F0D150F82C3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4-5604-47A8-92A6-F0D150F82C3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6-5604-47A8-92A6-F0D150F82C32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5604-47A8-92A6-F0D150F82C3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GRAFICI!$C$1:$H$1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GRAFICI!$C$2:$H$2</c:f>
              <c:numCache>
                <c:formatCode>#,##0</c:formatCode>
                <c:ptCount val="6"/>
                <c:pt idx="0">
                  <c:v>7959674.7999999998</c:v>
                </c:pt>
                <c:pt idx="1">
                  <c:v>5457970</c:v>
                </c:pt>
                <c:pt idx="2">
                  <c:v>6716713</c:v>
                </c:pt>
                <c:pt idx="3">
                  <c:v>8111606</c:v>
                </c:pt>
                <c:pt idx="4">
                  <c:v>8669203</c:v>
                </c:pt>
                <c:pt idx="5">
                  <c:v>8966561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4-47A8-92A6-F0D150F82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7218672"/>
        <c:axId val="1"/>
      </c:barChart>
      <c:catAx>
        <c:axId val="6872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6872186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Risultato</a:t>
            </a:r>
            <a:r>
              <a:rPr lang="en-US" dirty="0"/>
              <a:t> </a:t>
            </a:r>
            <a:r>
              <a:rPr lang="en-US" dirty="0" err="1"/>
              <a:t>netto</a:t>
            </a:r>
            <a:r>
              <a:rPr lang="en-US" dirty="0"/>
              <a:t>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GRAFICI!$A$3</c:f>
              <c:strCache>
                <c:ptCount val="1"/>
                <c:pt idx="0">
                  <c:v>Utile netto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tx2">
                  <a:lumMod val="90000"/>
                  <a:lumOff val="10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4-3C95-4CB5-81C1-663782AAAF01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>
                  <a:lumMod val="90000"/>
                  <a:lumOff val="10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3C95-4CB5-81C1-663782AAAF01}"/>
              </c:ext>
            </c:extLst>
          </c:dPt>
          <c:dLbls>
            <c:dLbl>
              <c:idx val="0"/>
              <c:layout>
                <c:manualLayout>
                  <c:x val="0"/>
                  <c:y val="-2.77777777777776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95-4CB5-81C1-663782AAAF01}"/>
                </c:ext>
              </c:extLst>
            </c:dLbl>
            <c:dLbl>
              <c:idx val="8"/>
              <c:layout>
                <c:manualLayout>
                  <c:x val="0"/>
                  <c:y val="-4.166666666666649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95-4CB5-81C1-663782AAAF0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GRAFICI!$C$1:$H$1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GRAFICI!$C$3:$H$3</c:f>
              <c:numCache>
                <c:formatCode>#,##0</c:formatCode>
                <c:ptCount val="6"/>
                <c:pt idx="0">
                  <c:v>144173.41000000027</c:v>
                </c:pt>
                <c:pt idx="1">
                  <c:v>-601226</c:v>
                </c:pt>
                <c:pt idx="2">
                  <c:v>26706</c:v>
                </c:pt>
                <c:pt idx="3">
                  <c:v>118782</c:v>
                </c:pt>
                <c:pt idx="4">
                  <c:v>157308</c:v>
                </c:pt>
                <c:pt idx="5">
                  <c:v>1086918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95-4CB5-81C1-663782AAA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7221072"/>
        <c:axId val="1"/>
      </c:barChart>
      <c:catAx>
        <c:axId val="68722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687221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 w="25400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GRAFICI!$A$13</c:f>
              <c:strCache>
                <c:ptCount val="1"/>
                <c:pt idx="0">
                  <c:v>Patrimonio Netto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GRAFICI!$C$1:$H$1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GRAFICI!$C$13:$H$13</c:f>
              <c:numCache>
                <c:formatCode>#,##0</c:formatCode>
                <c:ptCount val="6"/>
                <c:pt idx="0">
                  <c:v>6101747.2100000009</c:v>
                </c:pt>
                <c:pt idx="1">
                  <c:v>5500521</c:v>
                </c:pt>
                <c:pt idx="2">
                  <c:v>5527225</c:v>
                </c:pt>
                <c:pt idx="3">
                  <c:v>5621007</c:v>
                </c:pt>
                <c:pt idx="4">
                  <c:v>5778317</c:v>
                </c:pt>
                <c:pt idx="5">
                  <c:v>6723656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C-423E-B90E-8624C6A4E1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5766688"/>
        <c:axId val="1"/>
      </c:barChart>
      <c:catAx>
        <c:axId val="13857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3857666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 w="25400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GRAFICI!$A$6</c:f>
              <c:strCache>
                <c:ptCount val="1"/>
                <c:pt idx="0">
                  <c:v>Immobilizzazioni Nette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GRAFICI!$C$1:$H$1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GRAFICI!$C$6:$H$6</c:f>
              <c:numCache>
                <c:formatCode>#,##0</c:formatCode>
                <c:ptCount val="6"/>
                <c:pt idx="0">
                  <c:v>5678067.8099999996</c:v>
                </c:pt>
                <c:pt idx="1">
                  <c:v>5573968</c:v>
                </c:pt>
                <c:pt idx="2">
                  <c:v>6131655</c:v>
                </c:pt>
                <c:pt idx="3">
                  <c:v>6010758</c:v>
                </c:pt>
                <c:pt idx="4">
                  <c:v>5915797</c:v>
                </c:pt>
                <c:pt idx="5">
                  <c:v>5910151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4-47DE-A143-D467AABEF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5766688"/>
        <c:axId val="1"/>
      </c:barChart>
      <c:catAx>
        <c:axId val="13857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13857666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794-4A63-BAFF-0C9163D0E4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794-4A63-BAFF-0C9163D0E41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94-4A63-BAFF-0C9163D0E419}"/>
              </c:ext>
            </c:extLst>
          </c:dPt>
          <c:dLbls>
            <c:dLbl>
              <c:idx val="0"/>
              <c:layout>
                <c:manualLayout>
                  <c:x val="0.125"/>
                  <c:y val="-0.2777777777777778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94-4A63-BAFF-0C9163D0E419}"/>
                </c:ext>
              </c:extLst>
            </c:dLbl>
            <c:dLbl>
              <c:idx val="1"/>
              <c:layout>
                <c:manualLayout>
                  <c:x val="0.19166666666666668"/>
                  <c:y val="-7.407407407407409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94-4A63-BAFF-0C9163D0E419}"/>
                </c:ext>
              </c:extLst>
            </c:dLbl>
            <c:dLbl>
              <c:idx val="2"/>
              <c:layout>
                <c:manualLayout>
                  <c:x val="-0.21666666666666667"/>
                  <c:y val="5.092592592592592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94-4A63-BAFF-0C9163D0E419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'Conto economico'!$A$30:$A$32</c:f>
              <c:strCache>
                <c:ptCount val="3"/>
                <c:pt idx="0">
                  <c:v>a riserva legale                      5%</c:v>
                </c:pt>
                <c:pt idx="1">
                  <c:v>a riserva straordinaria        5%</c:v>
                </c:pt>
                <c:pt idx="2">
                  <c:v>a socio c/dividendo              90%</c:v>
                </c:pt>
              </c:strCache>
            </c:strRef>
          </c:cat>
          <c:val>
            <c:numRef>
              <c:f>'Conto economico'!$B$30:$B$32</c:f>
              <c:numCache>
                <c:formatCode>#,##0</c:formatCode>
                <c:ptCount val="3"/>
                <c:pt idx="0">
                  <c:v>54345.9</c:v>
                </c:pt>
                <c:pt idx="1">
                  <c:v>54345.9</c:v>
                </c:pt>
                <c:pt idx="2">
                  <c:v>978226.6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94-4A63-BAFF-0C9163D0E4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GRAFICI!$A$16</c:f>
              <c:strCache>
                <c:ptCount val="1"/>
                <c:pt idx="0">
                  <c:v>N. Dipendenti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1560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269-4E27-8B4B-D591F3E9146B}"/>
              </c:ext>
            </c:extLst>
          </c:dPt>
          <c:dPt>
            <c:idx val="5"/>
            <c:invertIfNegative val="0"/>
            <c:bubble3D val="0"/>
            <c:spPr>
              <a:solidFill>
                <a:srgbClr val="1560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69-4E27-8B4B-D591F3E914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GRAFICI!$C$15:$H$15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GRAFICI!$C$16:$H$16</c:f>
              <c:numCache>
                <c:formatCode>#,##0</c:formatCode>
                <c:ptCount val="6"/>
                <c:pt idx="0">
                  <c:v>97</c:v>
                </c:pt>
                <c:pt idx="1">
                  <c:v>95</c:v>
                </c:pt>
                <c:pt idx="2">
                  <c:v>91</c:v>
                </c:pt>
                <c:pt idx="3">
                  <c:v>87</c:v>
                </c:pt>
                <c:pt idx="4">
                  <c:v>74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69-4E27-8B4B-D591F3E914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9313968"/>
        <c:axId val="719315888"/>
      </c:barChart>
      <c:catAx>
        <c:axId val="71931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9315888"/>
        <c:crosses val="autoZero"/>
        <c:auto val="1"/>
        <c:lblAlgn val="ctr"/>
        <c:lblOffset val="100"/>
        <c:noMultiLvlLbl val="0"/>
      </c:catAx>
      <c:valAx>
        <c:axId val="71931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931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08-4B27-A9A5-DC0C83D5CD45}"/>
              </c:ext>
            </c:extLst>
          </c:dPt>
          <c:dPt>
            <c:idx val="1"/>
            <c:bubble3D val="0"/>
            <c:spPr>
              <a:solidFill>
                <a:srgbClr val="D9253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08-4B27-A9A5-DC0C83D5CD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Foglio3!$A$52:$A$53</c:f>
              <c:strCache>
                <c:ptCount val="2"/>
                <c:pt idx="0">
                  <c:v>M</c:v>
                </c:pt>
                <c:pt idx="1">
                  <c:v>F</c:v>
                </c:pt>
              </c:strCache>
            </c:strRef>
          </c:cat>
          <c:val>
            <c:numRef>
              <c:f>Foglio3!$B$52:$B$53</c:f>
              <c:numCache>
                <c:formatCode>General</c:formatCode>
                <c:ptCount val="2"/>
                <c:pt idx="0">
                  <c:v>68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08-4B27-A9A5-DC0C83D5CD4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Foglio3!$A$28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Foglio3!$B$27:$E$27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Foglio3!$B$28:$E$28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 formatCode="_-* #,##0_-;\-* #,##0_-;_-* &quot;-&quot;??_-;_-@_-">
                  <c:v>32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3-44D6-9FB0-BB0AE4AE487C}"/>
            </c:ext>
          </c:extLst>
        </c:ser>
        <c:ser>
          <c:idx val="1"/>
          <c:order val="1"/>
          <c:tx>
            <c:strRef>
              <c:f>Foglio3!$A$29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D9253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Foglio3!$B$27:$E$27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Foglio3!$B$29:$E$29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 formatCode="_-* #,##0_-;\-* #,##0_-;_-* &quot;-&quot;??_-;_-@_-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03-44D6-9FB0-BB0AE4AE48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1628079"/>
        <c:axId val="2021638639"/>
      </c:barChart>
      <c:lineChart>
        <c:grouping val="standard"/>
        <c:varyColors val="0"/>
        <c:ser>
          <c:idx val="2"/>
          <c:order val="2"/>
          <c:tx>
            <c:strRef>
              <c:f>Foglio3!$A$30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Foglio3!$B$27:$E$27</c:f>
              <c:strCache>
                <c:ptCount val="4"/>
                <c:pt idx="0">
                  <c:v>&lt; 40</c:v>
                </c:pt>
                <c:pt idx="1">
                  <c:v>41-50</c:v>
                </c:pt>
                <c:pt idx="2">
                  <c:v>51-60</c:v>
                </c:pt>
                <c:pt idx="3">
                  <c:v>&gt;60</c:v>
                </c:pt>
              </c:strCache>
            </c:strRef>
          </c:cat>
          <c:val>
            <c:numRef>
              <c:f>Foglio3!$B$30:$E$30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34</c:v>
                </c:pt>
                <c:pt idx="3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03-44D6-9FB0-BB0AE4AE48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21628079"/>
        <c:axId val="2021638639"/>
      </c:lineChart>
      <c:catAx>
        <c:axId val="2021628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1638639"/>
        <c:crosses val="autoZero"/>
        <c:auto val="1"/>
        <c:lblAlgn val="ctr"/>
        <c:lblOffset val="100"/>
        <c:noMultiLvlLbl val="0"/>
      </c:catAx>
      <c:valAx>
        <c:axId val="202163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1628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'Conto economico'!$A$14:$A$18</cx:f>
        <cx:lvl ptCount="5">
          <cx:pt idx="0">Valore
 della produzione</cx:pt>
          <cx:pt idx="1">Costi 
della produzione</cx:pt>
          <cx:pt idx="2">Proventi ed 
oneri finanziari</cx:pt>
          <cx:pt idx="3">Imposte sul 
reddito di esercizio</cx:pt>
          <cx:pt idx="4">Risultato 
di esercizio</cx:pt>
        </cx:lvl>
      </cx:strDim>
      <cx:numDim type="val">
        <cx:f>'Conto economico'!$B$14:$B$18</cx:f>
        <cx:lvl ptCount="5" formatCode="#.##0;\-#.##0;\ \-">
          <cx:pt idx="0">8966561</cx:pt>
          <cx:pt idx="1">-7336894</cx:pt>
          <cx:pt idx="2">-8199</cx:pt>
          <cx:pt idx="3">-534550</cx:pt>
          <cx:pt idx="4">-1086918</cx:pt>
        </cx:lvl>
      </cx:numDim>
    </cx:data>
  </cx:chartData>
  <cx:chart>
    <cx:plotArea>
      <cx:plotAreaRegion>
        <cx:series layoutId="waterfall" uniqueId="{76A32D1F-D7A4-4668-895B-C0961107F380}">
          <cx:dataPt idx="4">
            <cx:spPr>
              <a:solidFill>
                <a:srgbClr val="00B050"/>
              </a:solidFill>
            </cx:spPr>
          </cx:dataPt>
          <cx:dataLabels pos="outEnd">
            <cx:visibility seriesName="0" categoryName="0" value="1"/>
            <cx:dataLabelHidden idx="4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'Stato patrimoniale'!$A$16:$A$23</cx:f>
        <cx:lvl ptCount="8">
          <cx:pt idx="0">Immobilizzazioni</cx:pt>
          <cx:pt idx="1">Attivo Circolante</cx:pt>
          <cx:pt idx="2">Ratei e risconti</cx:pt>
          <cx:pt idx="3">Patrimonio netto 
(senza utile d'es.)</cx:pt>
          <cx:pt idx="4">Fondi per 
rischi ed oneri</cx:pt>
          <cx:pt idx="5">TFR</cx:pt>
          <cx:pt idx="6">Debiti </cx:pt>
          <cx:pt idx="7">Risultato 
di esercizio </cx:pt>
        </cx:lvl>
      </cx:strDim>
      <cx:numDim type="val">
        <cx:f>'Stato patrimoniale'!$B$16:$B$23</cx:f>
        <cx:lvl ptCount="8" formatCode="#.##0;\-#.##0;\ \-">
          <cx:pt idx="0">5910151</cx:pt>
          <cx:pt idx="1">5747621</cx:pt>
          <cx:pt idx="2">30844</cx:pt>
          <cx:pt idx="3">-5636738</cx:pt>
          <cx:pt idx="4">-310687</cx:pt>
          <cx:pt idx="5">-1900845</cx:pt>
          <cx:pt idx="6">-2753428</cx:pt>
          <cx:pt idx="7">-1086918</cx:pt>
        </cx:lvl>
      </cx:numDim>
    </cx:data>
  </cx:chartData>
  <cx:chart>
    <cx:plotArea>
      <cx:plotAreaRegion>
        <cx:series layoutId="waterfall" uniqueId="{D4A41807-0CCC-4012-974B-9F5233478C53}">
          <cx:dataPt idx="7">
            <cx:spPr>
              <a:solidFill>
                <a:srgbClr val="00B050"/>
              </a:solidFill>
            </cx:spPr>
          </cx:dataPt>
          <cx:dataLabels pos="outEnd">
            <cx:visibility seriesName="0" categoryName="0" value="1"/>
            <cx:dataLabelHidden idx="7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'Cash Flow'!$A$36:$A$41</cx:f>
        <cx:lvl ptCount="6">
          <cx:pt idx="0">Disponibilità
 liquide iniziali</cx:pt>
          <cx:pt idx="1">Autofinanziamento </cx:pt>
          <cx:pt idx="2">Variazione CCN</cx:pt>
          <cx:pt idx="3">Attività di
 investimento </cx:pt>
          <cx:pt idx="4">Attività di 
finanziamento </cx:pt>
          <cx:pt idx="5">Disponibilità 
liquide finali </cx:pt>
        </cx:lvl>
      </cx:strDim>
      <cx:numDim type="val">
        <cx:f>'Cash Flow'!$B$36:$B$41</cx:f>
        <cx:lvl ptCount="6" formatCode="#.##0;\-#.##0;\ \-">
          <cx:pt idx="0">1490711.2600000014</cx:pt>
          <cx:pt idx="1">1519219.2899999982</cx:pt>
          <cx:pt idx="2">856845.82000000007</cx:pt>
          <cx:pt idx="3">-248096.79000000015</cx:pt>
          <cx:pt idx="4">-141677.70000000042</cx:pt>
          <cx:pt idx="5">-3477001.8799999999</cx:pt>
        </cx:lvl>
      </cx:numDim>
    </cx:data>
  </cx:chartData>
  <cx:chart>
    <cx:plotArea>
      <cx:plotAreaRegion>
        <cx:series layoutId="waterfall" uniqueId="{3F5536F9-960F-4ABF-B999-A8568F9EDAB6}">
          <cx:dataLabels>
            <cx:visibility seriesName="0" categoryName="0" value="1"/>
            <cx:dataLabelHidden idx="5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F1C10-1B53-4A8E-95F3-F231342771E1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4C1DC-5E92-4977-9AAB-6BF6F75509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99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4C1DC-5E92-4977-9AAB-6BF6F755098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2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D34473-1677-C43F-BE51-5B4C3363D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7DD984F-52E0-8614-FF23-6C1FA20D7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13FD4C-94F9-8F37-E526-458F48E0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E28BC0-7453-ED5A-9520-234B036D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6BC3F3-0AFF-7AA7-3746-E4846401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6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ACD1CF-E584-19BA-17DF-55C7F563B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04FCEF-B322-4E6A-C556-8CA606FE9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285B3F-B2DE-BE63-358B-5353AE0C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D6B2DC-00C7-1594-FF05-A4060101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666D5D-8F3A-3FB6-1C9E-0C4E9923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60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FA17AAD-BCC4-E08C-632A-BE00CFE81C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7A279A-A8AD-2C5C-F7E9-A50A56C66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06A7D7-4FA8-2D80-4BF3-A5BB874D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0E3A12-CF9B-3F8A-B9DA-DC7A5E42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4B1567-6A8A-F77A-FD02-5AF701385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F3EC90-7790-F663-5F96-CC2D1CF7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C82E79-7FE3-89BD-9628-298286A0D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DEFF1D-404B-D870-7756-8F089BEC5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B1AA0E-7CAA-3E2E-685A-A9FC8875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9286BF-5FC1-46AB-275C-2B407BB18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66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51C06-89FB-8ABC-AF33-3FE4BE88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3C88A8-5592-A58C-FD83-37F71F0A4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0696B1-F857-3883-3BEC-27524CFE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63F8F2-7242-A3F2-EEE2-203C1D84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827753-1E10-DB70-6B71-49C75025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3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1B88FB-C64C-873E-56AA-7479E65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20C8B7-C81D-B685-0B97-283138F7D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73FD5E-C877-FE1C-80BD-BA4D2054D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DD391A-0779-D54C-D9D8-D333B5F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95F941-513D-5E5F-BCE4-2B289DBB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41B0CA-E0A1-5B0C-FAAF-59D1DDF12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57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4898A2-F0A9-9E5B-16F1-A9A61862A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659BA9-294C-8C4F-8386-5792E7558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5087D9-D29E-998D-1722-721B49965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6CED2D9-07A8-BC4D-1074-1042AE97A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8422B32-0B24-07C8-7992-D616AD969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5FD881-9D51-8E82-F164-36A4D4DA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A18B22A-E5FD-EC47-6F3F-5BDDE157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12D42E8-4D1C-F70F-DEB6-31F6CA3C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7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274749-3984-BACC-5FF4-65290158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6D3A6C1-BBD0-5DB1-8379-EC8F6D7F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28AEDDB-C367-6AA7-412A-37E92BB2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F81D14-69AC-F4F5-2CF2-48047051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25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ABA1690-04B6-4DC4-6114-01805F83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5F525D-9F2E-1104-6399-C4066E2A5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E4E60D-793A-B8D7-3112-BC5BE7CD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24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FBC92-4762-37F5-6D9D-F947A67FE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C78033-CC4E-F863-84CE-B72FD522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DD16AF-4A6B-F1E5-996D-F437D5290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8EAED2-1733-5D5A-B28E-A44F34B8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B02167-0825-147D-2FA4-2E9B8615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7C8D1B-C5FF-8369-1C8A-E5D82E01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092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7D6E4E-28D1-07B0-098C-85E9C6715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85A2C8-C72F-FFDB-46CC-7FEFA606B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20ADC8-DD47-105F-CB68-896FA5914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715142-2E1D-1127-D74A-FB30EF273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EEC394-DA19-FC30-6030-5052E1AE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82B4F5-7DD5-64F1-CE6D-B881C0C7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52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CFD5CC3-59B5-B05D-037D-B3B35CCE8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BF5C25-A236-5B85-456B-9765D390E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062A4C-9AB6-809E-6AA4-87029F9C6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9E5FF-87B5-4C48-8DF4-5C58BC7DA42A}" type="datetimeFigureOut">
              <a:rPr lang="it-IT" smtClean="0"/>
              <a:t>23/04/2025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CEE23C-1AD9-C833-FF06-449698706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5304D0-AB08-FB70-52B6-CB3CA26B7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A351A5-6F91-4EE7-A5AA-2220774DB0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38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rnomobilita.it/index.php/servizi/scale-mobili-e-ascensori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salernomobilita.it/index.php/servizi/rimozione-e-blocco-dei-veicol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4/relationships/chartEx" Target="../charts/chartEx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Ricambio auto, veicolo, rosso, automobile&#10;&#10;Il contenuto generato dall'IA potrebbe non essere corretto.">
            <a:extLst>
              <a:ext uri="{FF2B5EF4-FFF2-40B4-BE49-F238E27FC236}">
                <a16:creationId xmlns:a16="http://schemas.microsoft.com/office/drawing/2014/main" id="{7AF976CE-3375-C0C8-326A-4A195B5D4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708"/>
            <a:ext cx="12234148" cy="6881708"/>
          </a:xfrm>
          <a:prstGeom prst="rect">
            <a:avLst/>
          </a:prstGeom>
        </p:spPr>
      </p:pic>
      <p:sp>
        <p:nvSpPr>
          <p:cNvPr id="8" name="CasellaDiTesto 5">
            <a:extLst>
              <a:ext uri="{FF2B5EF4-FFF2-40B4-BE49-F238E27FC236}">
                <a16:creationId xmlns:a16="http://schemas.microsoft.com/office/drawing/2014/main" id="{DB9608BB-E586-229E-C485-766B2E0EC148}"/>
              </a:ext>
            </a:extLst>
          </p:cNvPr>
          <p:cNvSpPr txBox="1"/>
          <p:nvPr/>
        </p:nvSpPr>
        <p:spPr>
          <a:xfrm>
            <a:off x="612250" y="2574033"/>
            <a:ext cx="51763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BILANCIO</a:t>
            </a:r>
          </a:p>
          <a:p>
            <a:pPr algn="ctr"/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di Esercizio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FB575A9-A32E-D44D-76CA-7FCA5020C258}"/>
              </a:ext>
            </a:extLst>
          </p:cNvPr>
          <p:cNvSpPr txBox="1"/>
          <p:nvPr/>
        </p:nvSpPr>
        <p:spPr>
          <a:xfrm>
            <a:off x="612250" y="4892238"/>
            <a:ext cx="517630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0" dirty="0">
                <a:solidFill>
                  <a:srgbClr val="D92530"/>
                </a:solidFill>
                <a:latin typeface="Optima Std Bold" panose="020B0702050508020304" pitchFamily="34" charset="0"/>
              </a:rPr>
              <a:t>2024</a:t>
            </a:r>
          </a:p>
        </p:txBody>
      </p:sp>
      <p:pic>
        <p:nvPicPr>
          <p:cNvPr id="13" name="Immagine 12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38CAB79A-C7AD-B92D-496A-541F419EF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589" y="760990"/>
            <a:ext cx="1813043" cy="1813043"/>
          </a:xfrm>
          <a:prstGeom prst="rect">
            <a:avLst/>
          </a:prstGeom>
        </p:spPr>
      </p:pic>
      <p:pic>
        <p:nvPicPr>
          <p:cNvPr id="15" name="Elemento grafico 14">
            <a:extLst>
              <a:ext uri="{FF2B5EF4-FFF2-40B4-BE49-F238E27FC236}">
                <a16:creationId xmlns:a16="http://schemas.microsoft.com/office/drawing/2014/main" id="{AF1467CB-4506-ED76-9B19-3F3CE4F6BF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90452" y="5656689"/>
            <a:ext cx="4396747" cy="10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61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A4416-4AFA-03DF-B573-DA158BA48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91979A89-8C09-3326-E4CE-7FE6283FD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>
            <a:extLst>
              <a:ext uri="{FF2B5EF4-FFF2-40B4-BE49-F238E27FC236}">
                <a16:creationId xmlns:a16="http://schemas.microsoft.com/office/drawing/2014/main" id="{850732C1-AFBE-082A-9726-79A80250CAC4}"/>
              </a:ext>
            </a:extLst>
          </p:cNvPr>
          <p:cNvSpPr txBox="1"/>
          <p:nvPr/>
        </p:nvSpPr>
        <p:spPr>
          <a:xfrm>
            <a:off x="251001" y="1219598"/>
            <a:ext cx="487773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4800" spc="45" dirty="0">
                <a:solidFill>
                  <a:srgbClr val="002060"/>
                </a:solidFill>
                <a:latin typeface="Tahoma"/>
                <a:cs typeface="Tahoma"/>
              </a:rPr>
              <a:t>ORGANICO</a:t>
            </a:r>
            <a:endParaRPr lang="it-IT" sz="48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D975252-05CC-2EE2-F30B-973C2F4CA6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948067"/>
              </p:ext>
            </p:extLst>
          </p:nvPr>
        </p:nvGraphicFramePr>
        <p:xfrm>
          <a:off x="5379734" y="748228"/>
          <a:ext cx="5770819" cy="2420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F92531B-6DF7-224A-078E-957172108B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190632"/>
              </p:ext>
            </p:extLst>
          </p:nvPr>
        </p:nvGraphicFramePr>
        <p:xfrm>
          <a:off x="697117" y="3429000"/>
          <a:ext cx="4771176" cy="2680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683A4027-0759-4D3E-E1CA-E2F4DE4D87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200587"/>
              </p:ext>
            </p:extLst>
          </p:nvPr>
        </p:nvGraphicFramePr>
        <p:xfrm>
          <a:off x="6252459" y="4031627"/>
          <a:ext cx="5000998" cy="2355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5BAE4DF5-35DD-9218-4AAE-15864A6CEEDD}"/>
              </a:ext>
            </a:extLst>
          </p:cNvPr>
          <p:cNvSpPr txBox="1"/>
          <p:nvPr/>
        </p:nvSpPr>
        <p:spPr>
          <a:xfrm>
            <a:off x="7943634" y="3338351"/>
            <a:ext cx="1618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Dipendenti per età</a:t>
            </a:r>
          </a:p>
          <a:p>
            <a:pPr algn="ctr"/>
            <a:r>
              <a:rPr lang="it-IT" sz="1400" dirty="0"/>
              <a:t>2024 </a:t>
            </a:r>
          </a:p>
        </p:txBody>
      </p:sp>
      <p:sp>
        <p:nvSpPr>
          <p:cNvPr id="2" name="CasellaDiTesto 17">
            <a:extLst>
              <a:ext uri="{FF2B5EF4-FFF2-40B4-BE49-F238E27FC236}">
                <a16:creationId xmlns:a16="http://schemas.microsoft.com/office/drawing/2014/main" id="{96B665B2-EAA0-DA6E-E3C1-D504A70057D7}"/>
              </a:ext>
            </a:extLst>
          </p:cNvPr>
          <p:cNvSpPr txBox="1"/>
          <p:nvPr/>
        </p:nvSpPr>
        <p:spPr>
          <a:xfrm>
            <a:off x="1865402" y="2905780"/>
            <a:ext cx="1824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solidFill>
                  <a:schemeClr val="tx1"/>
                </a:solidFill>
              </a:rPr>
              <a:t>Dipendenti per sesso</a:t>
            </a:r>
          </a:p>
          <a:p>
            <a:pPr algn="ctr"/>
            <a:r>
              <a:rPr lang="it-IT" sz="1400" dirty="0"/>
              <a:t>2024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5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Ricambio auto, veicolo, rosso, automobile&#10;&#10;Il contenuto generato dall'IA potrebbe non essere corretto.">
            <a:extLst>
              <a:ext uri="{FF2B5EF4-FFF2-40B4-BE49-F238E27FC236}">
                <a16:creationId xmlns:a16="http://schemas.microsoft.com/office/drawing/2014/main" id="{D5460A37-80F9-46E8-1B4B-D56E12A17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magine 6" descr="Immagine che contiene Elementi grafici, Carattere, logo, grafica&#10;&#10;Descrizione generata automaticamente">
            <a:extLst>
              <a:ext uri="{FF2B5EF4-FFF2-40B4-BE49-F238E27FC236}">
                <a16:creationId xmlns:a16="http://schemas.microsoft.com/office/drawing/2014/main" id="{DF805E36-071B-7194-FBAA-E67BD01DFC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39" y="1227068"/>
            <a:ext cx="4586770" cy="2859154"/>
          </a:xfrm>
          <a:prstGeom prst="rect">
            <a:avLst/>
          </a:prstGeom>
        </p:spPr>
      </p:pic>
      <p:sp>
        <p:nvSpPr>
          <p:cNvPr id="9" name="CasellaDiTesto 5">
            <a:extLst>
              <a:ext uri="{FF2B5EF4-FFF2-40B4-BE49-F238E27FC236}">
                <a16:creationId xmlns:a16="http://schemas.microsoft.com/office/drawing/2014/main" id="{003601C8-8078-6E5F-8DB5-EDAAA4BEB97B}"/>
              </a:ext>
            </a:extLst>
          </p:cNvPr>
          <p:cNvSpPr txBox="1"/>
          <p:nvPr/>
        </p:nvSpPr>
        <p:spPr>
          <a:xfrm>
            <a:off x="644056" y="5313290"/>
            <a:ext cx="5104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600" dirty="0">
                <a:solidFill>
                  <a:srgbClr val="04488F"/>
                </a:solidFill>
                <a:latin typeface="Optima Std Bold" panose="020B0702050508020304" pitchFamily="34" charset="0"/>
              </a:rPr>
              <a:t>Grazie dell’attenzione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66217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F5A86-0AC2-EFBC-3CCC-AD580D1D6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4B7B3E01-0109-F102-4037-59D6BDAFD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A7F7EFC5-0F40-8AB4-329D-F4FA3C4F1F38}"/>
              </a:ext>
            </a:extLst>
          </p:cNvPr>
          <p:cNvSpPr txBox="1"/>
          <p:nvPr/>
        </p:nvSpPr>
        <p:spPr>
          <a:xfrm>
            <a:off x="3989276" y="335445"/>
            <a:ext cx="4213447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5400" dirty="0">
                <a:solidFill>
                  <a:srgbClr val="FF0000"/>
                </a:solidFill>
                <a:latin typeface="Optima Bold" pitchFamily="2" charset="0"/>
              </a:rPr>
              <a:t>Attività</a:t>
            </a:r>
            <a:endParaRPr lang="it-IT" sz="5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1EFDF-790F-F58A-9C5E-EC33696A260F}"/>
              </a:ext>
            </a:extLst>
          </p:cNvPr>
          <p:cNvSpPr txBox="1"/>
          <p:nvPr/>
        </p:nvSpPr>
        <p:spPr>
          <a:xfrm>
            <a:off x="769548" y="1120544"/>
            <a:ext cx="10655929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it-IT" b="1" i="0" dirty="0">
                <a:solidFill>
                  <a:srgbClr val="555555"/>
                </a:solidFill>
                <a:effectLst/>
                <a:latin typeface="Lora" pitchFamily="2" charset="0"/>
              </a:rPr>
              <a:t>Salerno Mobilità S.p.A</a:t>
            </a: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. è la società in house del Comune di Salerno costituita per la progettazione e la realizzazione di interventi nel settore della mobilità e della sosta.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Ha ampliato i propri servizi dalle </a:t>
            </a:r>
            <a:r>
              <a:rPr lang="it-IT" b="1" u="sng" dirty="0">
                <a:solidFill>
                  <a:srgbClr val="467886"/>
                </a:solidFill>
                <a:latin typeface="Lora" pitchFamily="2" charset="0"/>
              </a:rPr>
              <a:t>aree di sosta </a:t>
            </a: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alla gestione degli </a:t>
            </a:r>
            <a:r>
              <a:rPr lang="it-IT" b="1" i="0" u="none" strike="noStrike" dirty="0">
                <a:solidFill>
                  <a:srgbClr val="001244"/>
                </a:solidFill>
                <a:effectLst/>
                <a:latin typeface="Lora" pitchFamily="2" charset="0"/>
                <a:hlinkClick r:id="rId3"/>
              </a:rPr>
              <a:t>ascensori pubblici</a:t>
            </a: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 e del servizio di </a:t>
            </a:r>
            <a:r>
              <a:rPr lang="it-IT" b="1" i="0" u="none" strike="noStrike" dirty="0">
                <a:solidFill>
                  <a:srgbClr val="001244"/>
                </a:solidFill>
                <a:effectLst/>
                <a:latin typeface="Lora" pitchFamily="2" charset="0"/>
                <a:hlinkClick r:id="rId4"/>
              </a:rPr>
              <a:t>rimozione dei veicoli</a:t>
            </a: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 fino alla gestione delle stazioni della </a:t>
            </a:r>
            <a:r>
              <a:rPr lang="it-IT" b="1" u="sng" dirty="0">
                <a:solidFill>
                  <a:srgbClr val="467886"/>
                </a:solidFill>
                <a:latin typeface="Lora" pitchFamily="2" charset="0"/>
              </a:rPr>
              <a:t>Metropolitana di Salerno</a:t>
            </a:r>
            <a:r>
              <a:rPr lang="it-IT" b="0" i="0" dirty="0">
                <a:solidFill>
                  <a:srgbClr val="555555"/>
                </a:solidFill>
                <a:effectLst/>
                <a:latin typeface="Lora" pitchFamily="2" charset="0"/>
              </a:rPr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D081551-3FEC-D920-8F4D-D55872B86A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4331" y="2640285"/>
            <a:ext cx="8670586" cy="1770012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AEF902-F114-D73C-5EF9-E51F06ED3043}"/>
              </a:ext>
            </a:extLst>
          </p:cNvPr>
          <p:cNvSpPr txBox="1"/>
          <p:nvPr/>
        </p:nvSpPr>
        <p:spPr>
          <a:xfrm>
            <a:off x="769549" y="4557215"/>
            <a:ext cx="10655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spcBef>
                <a:spcPts val="900"/>
              </a:spcBef>
              <a:spcAft>
                <a:spcPts val="900"/>
              </a:spcAft>
              <a:buNone/>
              <a:defRPr b="1" i="0">
                <a:solidFill>
                  <a:srgbClr val="555555"/>
                </a:solidFill>
                <a:effectLst/>
                <a:latin typeface="Lora" pitchFamily="2" charset="0"/>
              </a:defRPr>
            </a:lvl1pPr>
          </a:lstStyle>
          <a:p>
            <a:r>
              <a:rPr lang="it-IT" b="0" dirty="0"/>
              <a:t>L’ingresso della </a:t>
            </a:r>
            <a:r>
              <a:rPr lang="it-IT" dirty="0"/>
              <a:t>Salerno Mobilità </a:t>
            </a:r>
            <a:r>
              <a:rPr lang="it-IT" b="0" dirty="0"/>
              <a:t>nel </a:t>
            </a:r>
            <a:r>
              <a:rPr lang="it-IT" dirty="0"/>
              <a:t>Gruppo Sistemi Salerno</a:t>
            </a:r>
            <a:r>
              <a:rPr lang="it-IT" b="0" dirty="0"/>
              <a:t>, oltre a garantire una visione globale dei servizi interconnessi tra le varie società del gruppo, consente ulteriori economie di scala che rendono maggiormente competitiva la gestione operativa della società; tale assunto è presupposto		 per l’acquisizione eventuale di nuove aree di parcheggio e/o altri “servizi 					   strumentali” che il Comune di Salerno intenda affidare.</a:t>
            </a:r>
          </a:p>
        </p:txBody>
      </p:sp>
    </p:spTree>
    <p:extLst>
      <p:ext uri="{BB962C8B-B14F-4D97-AF65-F5344CB8AC3E}">
        <p14:creationId xmlns:p14="http://schemas.microsoft.com/office/powerpoint/2010/main" val="74152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78E9F-5A4B-5C88-20CA-CB8A45AE7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481C1BEE-584F-F29E-34B2-7ABB0F88A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80C9CC58-2657-8248-DB58-020AF9237FD0}"/>
              </a:ext>
            </a:extLst>
          </p:cNvPr>
          <p:cNvSpPr txBox="1"/>
          <p:nvPr/>
        </p:nvSpPr>
        <p:spPr>
          <a:xfrm>
            <a:off x="3465022" y="464278"/>
            <a:ext cx="5261956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5400" dirty="0">
                <a:solidFill>
                  <a:srgbClr val="FFC000"/>
                </a:solidFill>
                <a:latin typeface="Optima Bold" pitchFamily="2" charset="0"/>
              </a:rPr>
              <a:t>Highlight 2024</a:t>
            </a:r>
            <a:endParaRPr lang="it-IT" sz="5400" dirty="0">
              <a:solidFill>
                <a:srgbClr val="FFC000"/>
              </a:solidFill>
              <a:latin typeface="Tahoma"/>
              <a:cs typeface="Tahoma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1BDB9D-2D24-4B60-40A6-AEC73A14F792}"/>
              </a:ext>
            </a:extLst>
          </p:cNvPr>
          <p:cNvSpPr txBox="1"/>
          <p:nvPr/>
        </p:nvSpPr>
        <p:spPr>
          <a:xfrm>
            <a:off x="882839" y="1476933"/>
            <a:ext cx="104263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 mese di maggio 2024, a seguito di decisione dell’Ente proprietario, afferente una diversa destinazione d’uso dell’area di sosta denominata “Foce Irno”, la stessa è stata gradualmente riconsegnata al Comune, conservando la gestione della sola area “interrata” dello stesso parcheggio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Nel mese di ottobre 2024, è stata affidata alla società un nuovo parcheggio pubblico a rotazione, sito in Via Dei Greci, nell’area denominata “ex bingo”; la nuova area è stata messa in servizio nel mese di febbraio 2025;</a:t>
            </a:r>
          </a:p>
          <a:p>
            <a:pPr algn="just"/>
            <a:endParaRPr lang="it-IT" sz="16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fine di meglio monitorare ed ottimizzare la redditività delle aree di parcheggio affidate, è stata avviata la valutazione sull’opportunità di perimetrare ed automatizzare, ove ne ricorrano i presupposti, aree il cui pagamento della sosta avviene tramite parcometri installati lungo strada;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Comune di Salerno, inoltre, sta valutando la possibilità di affidare in gestione ulteriori aree di parcheggio.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DF8B81-C1DF-D4DB-1641-46714EC32535}"/>
              </a:ext>
            </a:extLst>
          </p:cNvPr>
          <p:cNvSpPr txBox="1"/>
          <p:nvPr/>
        </p:nvSpPr>
        <p:spPr>
          <a:xfrm>
            <a:off x="1867593" y="5152146"/>
            <a:ext cx="845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L’anno 2025 sarà caratterizzato dall’avvio del piano di investimenti necessario per procedere all’ammodernamento e all’adeguamento degli impianti e delle infrastrutture relative ai servizi gestiti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FA039D26-8680-9B23-76E3-C9253BC3ED13}"/>
              </a:ext>
            </a:extLst>
          </p:cNvPr>
          <p:cNvSpPr/>
          <p:nvPr/>
        </p:nvSpPr>
        <p:spPr>
          <a:xfrm>
            <a:off x="5681676" y="4505815"/>
            <a:ext cx="827773" cy="64633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7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8F648D55-42B6-FAED-6770-61D58376C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01" y="-63375"/>
            <a:ext cx="12192000" cy="6858000"/>
          </a:xfrm>
          <a:prstGeom prst="rect">
            <a:avLst/>
          </a:prstGeom>
        </p:spPr>
      </p:pic>
      <p:sp>
        <p:nvSpPr>
          <p:cNvPr id="3" name="object 3">
            <a:extLst>
              <a:ext uri="{FF2B5EF4-FFF2-40B4-BE49-F238E27FC236}">
                <a16:creationId xmlns:a16="http://schemas.microsoft.com/office/drawing/2014/main" id="{65B60229-66DA-3686-31C2-70C61877FE33}"/>
              </a:ext>
            </a:extLst>
          </p:cNvPr>
          <p:cNvSpPr txBox="1"/>
          <p:nvPr/>
        </p:nvSpPr>
        <p:spPr>
          <a:xfrm>
            <a:off x="3116543" y="493256"/>
            <a:ext cx="5968753" cy="684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Bilancio</a:t>
            </a:r>
            <a:r>
              <a:rPr lang="it-IT" sz="5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5400" dirty="0">
                <a:solidFill>
                  <a:srgbClr val="FF0000"/>
                </a:solidFill>
                <a:latin typeface="Optima Bold" pitchFamily="2" charset="0"/>
                <a:cs typeface="Tahoma"/>
              </a:rPr>
              <a:t>2024</a:t>
            </a:r>
            <a:endParaRPr lang="it-IT" sz="5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8E151F54-A97F-A206-0565-D47DE7E04186}"/>
              </a:ext>
            </a:extLst>
          </p:cNvPr>
          <p:cNvSpPr txBox="1"/>
          <p:nvPr/>
        </p:nvSpPr>
        <p:spPr>
          <a:xfrm>
            <a:off x="2624780" y="1149715"/>
            <a:ext cx="6922239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FF0000"/>
                </a:solidFill>
                <a:latin typeface="Optima Bold" pitchFamily="2" charset="0"/>
              </a:rPr>
              <a:t>Conto</a:t>
            </a:r>
            <a:r>
              <a:rPr lang="it-IT" sz="4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4400" dirty="0">
                <a:solidFill>
                  <a:srgbClr val="00B050"/>
                </a:solidFill>
                <a:latin typeface="Optima Bold" pitchFamily="2" charset="0"/>
                <a:cs typeface="Tahoma"/>
              </a:rPr>
              <a:t>Economico</a:t>
            </a:r>
            <a:endParaRPr lang="it-IT" sz="4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D85E932E-482E-CFBC-B088-24E7FA169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36553"/>
              </p:ext>
            </p:extLst>
          </p:nvPr>
        </p:nvGraphicFramePr>
        <p:xfrm>
          <a:off x="746326" y="2447375"/>
          <a:ext cx="4305508" cy="167830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961584">
                  <a:extLst>
                    <a:ext uri="{9D8B030D-6E8A-4147-A177-3AD203B41FA5}">
                      <a16:colId xmlns:a16="http://schemas.microsoft.com/office/drawing/2014/main" val="4283205578"/>
                    </a:ext>
                  </a:extLst>
                </a:gridCol>
                <a:gridCol w="787652">
                  <a:extLst>
                    <a:ext uri="{9D8B030D-6E8A-4147-A177-3AD203B41FA5}">
                      <a16:colId xmlns:a16="http://schemas.microsoft.com/office/drawing/2014/main" val="766100971"/>
                    </a:ext>
                  </a:extLst>
                </a:gridCol>
                <a:gridCol w="805758">
                  <a:extLst>
                    <a:ext uri="{9D8B030D-6E8A-4147-A177-3AD203B41FA5}">
                      <a16:colId xmlns:a16="http://schemas.microsoft.com/office/drawing/2014/main" val="2207320853"/>
                    </a:ext>
                  </a:extLst>
                </a:gridCol>
                <a:gridCol w="750514">
                  <a:extLst>
                    <a:ext uri="{9D8B030D-6E8A-4147-A177-3AD203B41FA5}">
                      <a16:colId xmlns:a16="http://schemas.microsoft.com/office/drawing/2014/main" val="9657819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Conto economico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2024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2023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Delta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733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Valore della produzione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8.966.561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8.669.203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297.358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620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Costi della produzione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7.336.894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8.173.528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-836.634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756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Differenza tra valore e</a:t>
                      </a:r>
                    </a:p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costi della produzione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1.629.667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495.675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1.133.992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37528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Proventi ed oneri finanziari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-8.199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-5.282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-2.917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235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Risultato prima delle imposte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1.621.468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490.393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1.131.075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405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Imposte sul reddito di esercizio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534.550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333.085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201.465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247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Risultato di esercizio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1.086.918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157.308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929.610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555577"/>
                  </a:ext>
                </a:extLst>
              </a:tr>
            </a:tbl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Grafico 6">
                <a:extLst>
                  <a:ext uri="{FF2B5EF4-FFF2-40B4-BE49-F238E27FC236}">
                    <a16:creationId xmlns:a16="http://schemas.microsoft.com/office/drawing/2014/main" id="{0F15AB42-700E-D1D3-90AF-B87A6CF92C9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472838478"/>
                  </p:ext>
                </p:extLst>
              </p:nvPr>
            </p:nvGraphicFramePr>
            <p:xfrm>
              <a:off x="5576934" y="1964960"/>
              <a:ext cx="5500546" cy="37433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" name="Grafico 6">
                <a:extLst>
                  <a:ext uri="{FF2B5EF4-FFF2-40B4-BE49-F238E27FC236}">
                    <a16:creationId xmlns:a16="http://schemas.microsoft.com/office/drawing/2014/main" id="{0F15AB42-700E-D1D3-90AF-B87A6CF92C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6934" y="1964960"/>
                <a:ext cx="5500546" cy="3743325"/>
              </a:xfrm>
              <a:prstGeom prst="rect">
                <a:avLst/>
              </a:prstGeom>
            </p:spPr>
          </p:pic>
        </mc:Fallback>
      </mc:AlternateContent>
      <p:sp>
        <p:nvSpPr>
          <p:cNvPr id="8" name="CasellaDiTesto 7">
            <a:extLst>
              <a:ext uri="{FF2B5EF4-FFF2-40B4-BE49-F238E27FC236}">
                <a16:creationId xmlns:a16="http://schemas.microsoft.com/office/drawing/2014/main" id="{F4A7C289-569E-E962-593D-68253F10D935}"/>
              </a:ext>
            </a:extLst>
          </p:cNvPr>
          <p:cNvSpPr txBox="1"/>
          <p:nvPr/>
        </p:nvSpPr>
        <p:spPr>
          <a:xfrm>
            <a:off x="10168953" y="4445251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110004020202020204"/>
                <a:cs typeface="Calibri" panose="020F0502020204030204" pitchFamily="34" charset="0"/>
              </a:rPr>
              <a:t>1.086.918</a:t>
            </a:r>
          </a:p>
        </p:txBody>
      </p:sp>
    </p:spTree>
    <p:extLst>
      <p:ext uri="{BB962C8B-B14F-4D97-AF65-F5344CB8AC3E}">
        <p14:creationId xmlns:p14="http://schemas.microsoft.com/office/powerpoint/2010/main" val="33385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29DD38-5CA6-D4CB-4908-CD503A2E1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D9376B08-AFFB-4282-3B1B-3967781E5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ject 4">
            <a:extLst>
              <a:ext uri="{FF2B5EF4-FFF2-40B4-BE49-F238E27FC236}">
                <a16:creationId xmlns:a16="http://schemas.microsoft.com/office/drawing/2014/main" id="{A275FF28-B860-BA84-AF40-E91FE5640B09}"/>
              </a:ext>
            </a:extLst>
          </p:cNvPr>
          <p:cNvSpPr txBox="1"/>
          <p:nvPr/>
        </p:nvSpPr>
        <p:spPr>
          <a:xfrm>
            <a:off x="6860060" y="-73058"/>
            <a:ext cx="1532279" cy="167263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19"/>
              </a:lnSpc>
            </a:pPr>
            <a:r>
              <a:rPr sz="8000" spc="-150" dirty="0">
                <a:solidFill>
                  <a:srgbClr val="002060"/>
                </a:solidFill>
                <a:latin typeface="Tahoma"/>
                <a:cs typeface="Tahoma"/>
              </a:rPr>
              <a:t>20</a:t>
            </a:r>
            <a:endParaRPr sz="10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E1230C3A-92EB-CAA3-54FC-4190B7C77594}"/>
              </a:ext>
            </a:extLst>
          </p:cNvPr>
          <p:cNvSpPr txBox="1"/>
          <p:nvPr/>
        </p:nvSpPr>
        <p:spPr>
          <a:xfrm>
            <a:off x="8022965" y="496930"/>
            <a:ext cx="67211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u="sng" spc="-45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lang="it-IT" sz="3600" u="sng" spc="-45" dirty="0">
                <a:solidFill>
                  <a:srgbClr val="FF0000"/>
                </a:solidFill>
                <a:latin typeface="Tahoma"/>
                <a:cs typeface="Tahoma"/>
              </a:rPr>
              <a:t>9</a:t>
            </a:r>
            <a:endParaRPr sz="36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D46A085F-52D6-975D-34A8-E3321257F193}"/>
              </a:ext>
            </a:extLst>
          </p:cNvPr>
          <p:cNvSpPr txBox="1"/>
          <p:nvPr/>
        </p:nvSpPr>
        <p:spPr>
          <a:xfrm>
            <a:off x="7999422" y="909235"/>
            <a:ext cx="76807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it-IT" sz="4000" spc="-45" dirty="0">
                <a:solidFill>
                  <a:srgbClr val="FF0000"/>
                </a:solidFill>
                <a:latin typeface="Tahoma"/>
                <a:cs typeface="Tahoma"/>
              </a:rPr>
              <a:t>24</a:t>
            </a:r>
            <a:endParaRPr sz="4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89E1E5DD-E165-128B-1450-25E2FA8FD59E}"/>
              </a:ext>
            </a:extLst>
          </p:cNvPr>
          <p:cNvSpPr txBox="1"/>
          <p:nvPr/>
        </p:nvSpPr>
        <p:spPr>
          <a:xfrm>
            <a:off x="3447477" y="550191"/>
            <a:ext cx="327397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5400" dirty="0">
                <a:solidFill>
                  <a:srgbClr val="00B050"/>
                </a:solidFill>
                <a:latin typeface="Optima Bold" pitchFamily="2" charset="0"/>
              </a:rPr>
              <a:t>Highlight</a:t>
            </a:r>
            <a:endParaRPr lang="it-IT" sz="5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487CEF13-F8D5-5EC8-71CC-C7DF76B5DA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109476"/>
              </p:ext>
            </p:extLst>
          </p:nvPr>
        </p:nvGraphicFramePr>
        <p:xfrm>
          <a:off x="837965" y="1574316"/>
          <a:ext cx="49924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54A7EED1-7974-4A52-BB23-A590970A89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25580"/>
              </p:ext>
            </p:extLst>
          </p:nvPr>
        </p:nvGraphicFramePr>
        <p:xfrm>
          <a:off x="6361569" y="1569877"/>
          <a:ext cx="499246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C16CDAF-27CD-6D41-FFEF-251118E3143B}"/>
              </a:ext>
            </a:extLst>
          </p:cNvPr>
          <p:cNvSpPr txBox="1"/>
          <p:nvPr/>
        </p:nvSpPr>
        <p:spPr>
          <a:xfrm>
            <a:off x="874177" y="4501746"/>
            <a:ext cx="10516070" cy="1860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pc="-1" dirty="0"/>
              <a:t>Nel</a:t>
            </a:r>
            <a:r>
              <a:rPr lang="en-US" b="1" dirty="0">
                <a:solidFill>
                  <a:srgbClr val="D92530"/>
                </a:solidFill>
                <a:cs typeface="Times New Roman" panose="02020603050405020304" pitchFamily="18" charset="0"/>
              </a:rPr>
              <a:t> 2020</a:t>
            </a:r>
            <a:r>
              <a:rPr lang="en-US" spc="-1" dirty="0"/>
              <a:t> il blocco delle attività causato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dall’emergenza </a:t>
            </a:r>
            <a:r>
              <a:rPr lang="it-IT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COVID 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 determinato un notevole calo dei ricavi ed un risultato di bilancio negativo;</a:t>
            </a:r>
          </a:p>
          <a:p>
            <a:pPr algn="just">
              <a:lnSpc>
                <a:spcPct val="107000"/>
              </a:lnSpc>
            </a:pPr>
            <a:r>
              <a:rPr lang="en-US" spc="-1" dirty="0"/>
              <a:t>Nel</a:t>
            </a:r>
            <a:r>
              <a:rPr lang="it-IT" b="1" dirty="0">
                <a:solidFill>
                  <a:srgbClr val="04498E"/>
                </a:solidFill>
                <a:cs typeface="Times New Roman" panose="02020603050405020304" pitchFamily="18" charset="0"/>
              </a:rPr>
              <a:t> </a:t>
            </a:r>
            <a:r>
              <a:rPr lang="it-IT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mese di dicembre </a:t>
            </a:r>
            <a:r>
              <a:rPr lang="it-IT" b="1" dirty="0">
                <a:solidFill>
                  <a:srgbClr val="04498E"/>
                </a:solidFill>
                <a:cs typeface="Times New Roman" panose="02020603050405020304" pitchFamily="18" charset="0"/>
              </a:rPr>
              <a:t>2021</a:t>
            </a:r>
            <a:r>
              <a:rPr lang="it-IT" b="1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entra in funzione il parcheggio di </a:t>
            </a:r>
            <a:r>
              <a:rPr lang="it-IT" b="1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Piazza della Libertà </a:t>
            </a:r>
            <a:r>
              <a:rPr lang="it-IT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che segna l’inizio della ripresa delle attività aziendali;</a:t>
            </a:r>
            <a:endParaRPr lang="it-IT" kern="100" spc="-1" dirty="0">
              <a:latin typeface="Aptos" panose="020B00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it-IT" kern="100" spc="-1" dirty="0">
                <a:solidFill>
                  <a:schemeClr val="bg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A marzo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2023</a:t>
            </a:r>
            <a:r>
              <a:rPr lang="it-IT" b="1" dirty="0">
                <a:solidFill>
                  <a:srgbClr val="D92530"/>
                </a:solidFill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bg1"/>
                </a:solidFill>
                <a:cs typeface="Times New Roman" panose="02020603050405020304" pitchFamily="18" charset="0"/>
              </a:rPr>
              <a:t>la</a:t>
            </a:r>
            <a:r>
              <a:rPr lang="it-IT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Società entra a 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far parte del </a:t>
            </a:r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Gruppo Sistemi Salerno 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e avvia il processo di razionalizzazione dei costi di struttura e di efficientamento dell’organizzazione.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160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480BDE-1593-264E-DEEA-D1C2C615B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A1F3D4D9-366A-05E3-DDDA-808BCFAFB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53"/>
            <a:ext cx="12192000" cy="6858000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EB9BEBCC-26AC-2E6B-3652-BDBD6DEDD24A}"/>
              </a:ext>
            </a:extLst>
          </p:cNvPr>
          <p:cNvSpPr txBox="1"/>
          <p:nvPr/>
        </p:nvSpPr>
        <p:spPr>
          <a:xfrm>
            <a:off x="3310071" y="1186990"/>
            <a:ext cx="5553276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F5860B"/>
                </a:solidFill>
                <a:latin typeface="Optima Bold" pitchFamily="2" charset="0"/>
              </a:rPr>
              <a:t>Stato</a:t>
            </a:r>
            <a:r>
              <a:rPr lang="it-IT" sz="4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4400" dirty="0">
                <a:solidFill>
                  <a:srgbClr val="00B050"/>
                </a:solidFill>
                <a:latin typeface="Optima Bold" pitchFamily="2" charset="0"/>
                <a:cs typeface="Tahoma"/>
              </a:rPr>
              <a:t>Patrimoniale</a:t>
            </a:r>
            <a:endParaRPr lang="it-IT" sz="4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43EB362-A89B-97EE-3A69-6938C5EAE4CB}"/>
              </a:ext>
            </a:extLst>
          </p:cNvPr>
          <p:cNvSpPr txBox="1"/>
          <p:nvPr/>
        </p:nvSpPr>
        <p:spPr>
          <a:xfrm>
            <a:off x="3116543" y="493256"/>
            <a:ext cx="5968753" cy="684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Bilancio</a:t>
            </a:r>
            <a:r>
              <a:rPr lang="it-IT" sz="5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5400" dirty="0">
                <a:solidFill>
                  <a:srgbClr val="FF0000"/>
                </a:solidFill>
                <a:latin typeface="Optima Bold" pitchFamily="2" charset="0"/>
                <a:cs typeface="Tahoma"/>
              </a:rPr>
              <a:t>2024</a:t>
            </a:r>
            <a:endParaRPr lang="it-IT" sz="5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CB5529-298A-DEBF-9C1E-4B2B292485DD}"/>
              </a:ext>
            </a:extLst>
          </p:cNvPr>
          <p:cNvSpPr txBox="1"/>
          <p:nvPr/>
        </p:nvSpPr>
        <p:spPr>
          <a:xfrm>
            <a:off x="5195190" y="3990246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Aptos" panose="02110004020202020204"/>
                <a:cs typeface="Calibri" panose="020F0502020204030204" pitchFamily="34" charset="0"/>
              </a:rPr>
              <a:t>1.086.918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0375934-79D4-740C-6F4A-CF47FE3EB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84753"/>
              </p:ext>
            </p:extLst>
          </p:nvPr>
        </p:nvGraphicFramePr>
        <p:xfrm>
          <a:off x="6654135" y="2628595"/>
          <a:ext cx="4862322" cy="171450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362954">
                  <a:extLst>
                    <a:ext uri="{9D8B030D-6E8A-4147-A177-3AD203B41FA5}">
                      <a16:colId xmlns:a16="http://schemas.microsoft.com/office/drawing/2014/main" val="811128599"/>
                    </a:ext>
                  </a:extLst>
                </a:gridCol>
                <a:gridCol w="905347">
                  <a:extLst>
                    <a:ext uri="{9D8B030D-6E8A-4147-A177-3AD203B41FA5}">
                      <a16:colId xmlns:a16="http://schemas.microsoft.com/office/drawing/2014/main" val="1146042528"/>
                    </a:ext>
                  </a:extLst>
                </a:gridCol>
                <a:gridCol w="760491">
                  <a:extLst>
                    <a:ext uri="{9D8B030D-6E8A-4147-A177-3AD203B41FA5}">
                      <a16:colId xmlns:a16="http://schemas.microsoft.com/office/drawing/2014/main" val="1394912226"/>
                    </a:ext>
                  </a:extLst>
                </a:gridCol>
                <a:gridCol w="833530">
                  <a:extLst>
                    <a:ext uri="{9D8B030D-6E8A-4147-A177-3AD203B41FA5}">
                      <a16:colId xmlns:a16="http://schemas.microsoft.com/office/drawing/2014/main" val="181834059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Stato Patrimoniale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2024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2023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Delta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89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Immobilizzazioni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5.910.151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5.915.797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-5.646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24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Attivo Circolante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5.747.621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4.406.175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1.341.446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0944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Ratei e risconti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30.844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53.096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-22.252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713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Patrimonio netto (senza </a:t>
                      </a:r>
                      <a:r>
                        <a:rPr lang="it-IT" sz="1100" u="none" strike="noStrike" dirty="0" err="1">
                          <a:effectLst/>
                        </a:rPr>
                        <a:t>risul</a:t>
                      </a:r>
                      <a:r>
                        <a:rPr lang="it-IT" sz="1100" u="none" strike="noStrike" dirty="0">
                          <a:effectLst/>
                        </a:rPr>
                        <a:t>. di </a:t>
                      </a:r>
                      <a:r>
                        <a:rPr lang="it-IT" sz="1100" u="none" strike="noStrike" dirty="0" err="1">
                          <a:effectLst/>
                        </a:rPr>
                        <a:t>eser</a:t>
                      </a:r>
                      <a:r>
                        <a:rPr lang="it-IT" sz="1100" u="none" strike="noStrike" dirty="0">
                          <a:effectLst/>
                        </a:rPr>
                        <a:t>.)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-5.636.738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-5.621.009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-15.729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70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Fondi per rischi ed oneri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-310.687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-72.460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-238.227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782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Trattamento di fine rapporto di lavoro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-1.900.845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-1.960.513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59.668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414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Debiti 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-2.753.428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-2.563.778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-189.650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8481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Risultato di esercizio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1.086.918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157.308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929.610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7192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9" name="Grafico 8">
                <a:extLst>
                  <a:ext uri="{FF2B5EF4-FFF2-40B4-BE49-F238E27FC236}">
                    <a16:creationId xmlns:a16="http://schemas.microsoft.com/office/drawing/2014/main" id="{1E20CD0B-54D6-2F26-956D-527EFFD9E6E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04948731"/>
                  </p:ext>
                </p:extLst>
              </p:nvPr>
            </p:nvGraphicFramePr>
            <p:xfrm>
              <a:off x="779130" y="1815439"/>
              <a:ext cx="5095875" cy="36052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9" name="Grafico 8">
                <a:extLst>
                  <a:ext uri="{FF2B5EF4-FFF2-40B4-BE49-F238E27FC236}">
                    <a16:creationId xmlns:a16="http://schemas.microsoft.com/office/drawing/2014/main" id="{1E20CD0B-54D6-2F26-956D-527EFFD9E6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130" y="1815439"/>
                <a:ext cx="5095875" cy="360521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631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E62F4-5C52-D526-44D4-C9BC1BE66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381BFC41-4AE0-8C11-76E6-6B07F3F8B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magine 1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BBCD0A19-E582-FCE6-3DBB-280AAABAF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id="{BD06B47B-4702-6367-6C99-DE7E0DA50A44}"/>
              </a:ext>
            </a:extLst>
          </p:cNvPr>
          <p:cNvSpPr txBox="1"/>
          <p:nvPr/>
        </p:nvSpPr>
        <p:spPr>
          <a:xfrm>
            <a:off x="6860060" y="-163588"/>
            <a:ext cx="1532279" cy="167263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19"/>
              </a:lnSpc>
            </a:pPr>
            <a:r>
              <a:rPr sz="8000" spc="-150" dirty="0">
                <a:solidFill>
                  <a:srgbClr val="002060"/>
                </a:solidFill>
                <a:latin typeface="Tahoma"/>
                <a:cs typeface="Tahoma"/>
              </a:rPr>
              <a:t>20</a:t>
            </a:r>
            <a:endParaRPr sz="10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0BCFB655-7F1E-3D10-6F25-1E203C174BC3}"/>
              </a:ext>
            </a:extLst>
          </p:cNvPr>
          <p:cNvSpPr txBox="1"/>
          <p:nvPr/>
        </p:nvSpPr>
        <p:spPr>
          <a:xfrm>
            <a:off x="8022965" y="406400"/>
            <a:ext cx="67211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u="sng" spc="-45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lang="it-IT" sz="3600" u="sng" spc="-45" dirty="0">
                <a:solidFill>
                  <a:srgbClr val="FF0000"/>
                </a:solidFill>
                <a:latin typeface="Tahoma"/>
                <a:cs typeface="Tahoma"/>
              </a:rPr>
              <a:t>9</a:t>
            </a:r>
            <a:endParaRPr sz="36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E0F466BE-BD8B-4DCD-8712-5817DDF3B705}"/>
              </a:ext>
            </a:extLst>
          </p:cNvPr>
          <p:cNvSpPr txBox="1"/>
          <p:nvPr/>
        </p:nvSpPr>
        <p:spPr>
          <a:xfrm>
            <a:off x="7999422" y="818705"/>
            <a:ext cx="76807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it-IT" sz="4000" spc="-45" dirty="0">
                <a:solidFill>
                  <a:srgbClr val="FF0000"/>
                </a:solidFill>
                <a:latin typeface="Tahoma"/>
                <a:cs typeface="Tahoma"/>
              </a:rPr>
              <a:t>24</a:t>
            </a:r>
            <a:endParaRPr sz="4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7888302C-55D0-69AA-7480-49953FE438CE}"/>
              </a:ext>
            </a:extLst>
          </p:cNvPr>
          <p:cNvSpPr txBox="1"/>
          <p:nvPr/>
        </p:nvSpPr>
        <p:spPr>
          <a:xfrm>
            <a:off x="3447477" y="459661"/>
            <a:ext cx="327397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it-IT" sz="5400" dirty="0">
                <a:solidFill>
                  <a:srgbClr val="00B050"/>
                </a:solidFill>
                <a:latin typeface="Optima Bold" pitchFamily="2" charset="0"/>
              </a:rPr>
              <a:t>Highlight</a:t>
            </a:r>
            <a:endParaRPr lang="it-IT" sz="5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E2433538-14C7-35B2-B398-7405676A07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844235"/>
              </p:ext>
            </p:extLst>
          </p:nvPr>
        </p:nvGraphicFramePr>
        <p:xfrm>
          <a:off x="735108" y="1554946"/>
          <a:ext cx="49311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7916C3F1-D104-44DD-82D7-88477AE124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85624"/>
              </p:ext>
            </p:extLst>
          </p:nvPr>
        </p:nvGraphicFramePr>
        <p:xfrm>
          <a:off x="6525771" y="1554946"/>
          <a:ext cx="49311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924A47E-EF7A-3A69-63F9-705D1B8E80A4}"/>
              </a:ext>
            </a:extLst>
          </p:cNvPr>
          <p:cNvSpPr txBox="1"/>
          <p:nvPr/>
        </p:nvSpPr>
        <p:spPr>
          <a:xfrm>
            <a:off x="874177" y="4501746"/>
            <a:ext cx="10516070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pc="-1" dirty="0"/>
              <a:t>Il Patrimonio Netto evidenzia un incremento in ragione del miglioramento dei risultati d’esercizio. </a:t>
            </a:r>
          </a:p>
          <a:p>
            <a:pPr algn="just">
              <a:lnSpc>
                <a:spcPct val="107000"/>
              </a:lnSpc>
            </a:pPr>
            <a:r>
              <a:rPr lang="en-US" spc="-1" dirty="0"/>
              <a:t>L’Attivo Immobilizzato mostra un incremento nel </a:t>
            </a:r>
            <a:r>
              <a:rPr lang="en-US" spc="-1" dirty="0">
                <a:solidFill>
                  <a:srgbClr val="FF0000"/>
                </a:solidFill>
              </a:rPr>
              <a:t>2021</a:t>
            </a:r>
            <a:r>
              <a:rPr lang="en-US" spc="-1" dirty="0"/>
              <a:t> per gli investimenti necessari all’</a:t>
            </a:r>
            <a:r>
              <a:rPr lang="it-IT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entrata in funzione del parcheggio di </a:t>
            </a:r>
            <a:r>
              <a:rPr lang="it-IT" b="1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Piazza della Libertà</a:t>
            </a:r>
            <a:r>
              <a:rPr lang="it-IT" kern="100" spc="-1" dirty="0">
                <a:latin typeface="Aptos" panose="020B0004020202020204" pitchFamily="34" charset="0"/>
                <a:cs typeface="Times New Roman" panose="02020603050405020304" pitchFamily="18" charset="0"/>
              </a:rPr>
              <a:t>;</a:t>
            </a:r>
            <a:endParaRPr lang="it-IT" kern="100" spc="-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515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75DD8-0193-F2DA-402E-86C9FA7ED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ECE9BC94-928A-369B-1E85-C9103DA24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9B65108D-E3AB-2E3D-E4FE-7D3A67398F04}"/>
              </a:ext>
            </a:extLst>
          </p:cNvPr>
          <p:cNvSpPr txBox="1"/>
          <p:nvPr/>
        </p:nvSpPr>
        <p:spPr>
          <a:xfrm>
            <a:off x="6722436" y="1250217"/>
            <a:ext cx="427672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FF6600"/>
                </a:solidFill>
                <a:latin typeface="Optima Bold" pitchFamily="2" charset="0"/>
              </a:rPr>
              <a:t>Cash </a:t>
            </a:r>
            <a:r>
              <a:rPr lang="it-IT" sz="4400" dirty="0">
                <a:solidFill>
                  <a:srgbClr val="156082"/>
                </a:solidFill>
                <a:latin typeface="Optima Bold" pitchFamily="2" charset="0"/>
              </a:rPr>
              <a:t>Flow</a:t>
            </a:r>
            <a:endParaRPr lang="it-IT" sz="4400" dirty="0">
              <a:solidFill>
                <a:srgbClr val="92D050"/>
              </a:solidFill>
              <a:latin typeface="Tahoma"/>
              <a:cs typeface="Tahoma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587F37F-B406-AA55-3B09-C7D6E8FDEB62}"/>
              </a:ext>
            </a:extLst>
          </p:cNvPr>
          <p:cNvSpPr txBox="1"/>
          <p:nvPr/>
        </p:nvSpPr>
        <p:spPr>
          <a:xfrm>
            <a:off x="3116543" y="493256"/>
            <a:ext cx="5968753" cy="684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Bilancio</a:t>
            </a:r>
            <a:r>
              <a:rPr lang="it-IT" sz="5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5400" dirty="0">
                <a:solidFill>
                  <a:srgbClr val="FF0000"/>
                </a:solidFill>
                <a:latin typeface="Optima Bold" pitchFamily="2" charset="0"/>
                <a:cs typeface="Tahoma"/>
              </a:rPr>
              <a:t>2024</a:t>
            </a:r>
            <a:endParaRPr lang="it-IT" sz="5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4E36D7E-330E-3CBC-6677-D27CE0C4D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61417"/>
              </p:ext>
            </p:extLst>
          </p:nvPr>
        </p:nvGraphicFramePr>
        <p:xfrm>
          <a:off x="691222" y="1144903"/>
          <a:ext cx="4596147" cy="4249669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89208">
                  <a:extLst>
                    <a:ext uri="{9D8B030D-6E8A-4147-A177-3AD203B41FA5}">
                      <a16:colId xmlns:a16="http://schemas.microsoft.com/office/drawing/2014/main" val="2080363396"/>
                    </a:ext>
                  </a:extLst>
                </a:gridCol>
                <a:gridCol w="785514">
                  <a:extLst>
                    <a:ext uri="{9D8B030D-6E8A-4147-A177-3AD203B41FA5}">
                      <a16:colId xmlns:a16="http://schemas.microsoft.com/office/drawing/2014/main" val="3507604085"/>
                    </a:ext>
                  </a:extLst>
                </a:gridCol>
                <a:gridCol w="812431">
                  <a:extLst>
                    <a:ext uri="{9D8B030D-6E8A-4147-A177-3AD203B41FA5}">
                      <a16:colId xmlns:a16="http://schemas.microsoft.com/office/drawing/2014/main" val="3402432913"/>
                    </a:ext>
                  </a:extLst>
                </a:gridCol>
                <a:gridCol w="508994">
                  <a:extLst>
                    <a:ext uri="{9D8B030D-6E8A-4147-A177-3AD203B41FA5}">
                      <a16:colId xmlns:a16="http://schemas.microsoft.com/office/drawing/2014/main" val="512727727"/>
                    </a:ext>
                  </a:extLst>
                </a:gridCol>
              </a:tblGrid>
              <a:tr h="146905"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u="none" strike="noStrike" dirty="0">
                          <a:effectLst/>
                        </a:rPr>
                        <a:t>2024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u="none" strike="noStrike">
                          <a:effectLst/>
                        </a:rPr>
                        <a:t>2023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u="none" strike="noStrike" dirty="0">
                          <a:effectLst/>
                        </a:rPr>
                        <a:t>Delta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extLst>
                  <a:ext uri="{0D108BD9-81ED-4DB2-BD59-A6C34878D82A}">
                    <a16:rowId xmlns:a16="http://schemas.microsoft.com/office/drawing/2014/main" val="1379702181"/>
                  </a:ext>
                </a:extLst>
              </a:tr>
              <a:tr h="1469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 dirty="0">
                          <a:effectLst/>
                        </a:rPr>
                        <a:t>FLUSSO DI CASSA GENERATO DALLA GESTIONE CORRENTE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608817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 dirty="0">
                          <a:effectLst/>
                        </a:rPr>
                        <a:t>AUTOFINANZIAMENTO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242979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Risultato di periodo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1.086.918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157.308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929.611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234410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Ammortamenti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253.743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231.187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22.556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486337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Incremento/(Decremento) fondi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178.558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1.253.307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-1.074.749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944287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autofinanziamento</a:t>
                      </a: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1.519.219</a:t>
                      </a: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1.641.802</a:t>
                      </a: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-122.582</a:t>
                      </a: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70286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VARIAZIONE DEL CAPITALE CIRCOLANTE NETTO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875419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 dirty="0">
                          <a:effectLst/>
                        </a:rPr>
                        <a:t>Decremento/(Incremento) delle rimanenze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6.222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149.231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-143.009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758418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Decremento/(Incremento) dei crediti commerciali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616.777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-294.780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911.557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315305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Decrem./(Increm.) delle attività diverse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44.097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-1.412.668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1.456.765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15477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Incremento/(Decremento) debiti commerciali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448.198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-312.758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760.957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674872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delle passività diverse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-258.448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731.373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-989.821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250820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 variazione del CCN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856.846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-1.139.602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1.996.448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50429"/>
                  </a:ext>
                </a:extLst>
              </a:tr>
              <a:tr h="265899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A) TOT. FLUSSO DI CASSA GENERATO DA GEST.CORRENTE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2.376.065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502.199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1.873.866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767785"/>
                  </a:ext>
                </a:extLst>
              </a:tr>
              <a:tr h="1469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FLUSSO DI CASSA DA (PER) ATTIVITA' DI INVESTIMENTO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241248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immobilizzazioni immateriali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156.670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30.493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126.177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39793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immobilizioni materiali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94.597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105.734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-11.137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263674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immobilizioni finanziarie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-3.170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 -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-3.170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959616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B) TOT. FLUSSO DI CASSA DA (PER) ATTIVITA' DI INV.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248.097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136.227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111.870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93334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C) FREE CASH FLOW (A-B)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2.127.968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365.973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1.761.996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8329"/>
                  </a:ext>
                </a:extLst>
              </a:tr>
              <a:tr h="1469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D) FLUSSO DI CASSA DA (PER) ATTIVITA' DI FINANZIAMENTO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237253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finanziamenti  b/termine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-100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-322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222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218674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Increm./(Decrem.) di patrimonio netto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-141.578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-141.578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365923"/>
                  </a:ext>
                </a:extLst>
              </a:tr>
              <a:tr h="164240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 dirty="0">
                          <a:effectLst/>
                        </a:rPr>
                        <a:t>TOT. FLUSSO DI CASSA DA (PER) ATT. DI FINANZIAM.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-141.678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-322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-141.356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419766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TOTALE FLUSSO DI CASSA GEN. NEL PERIODO (C+D)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1.986.291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365.650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1.620.640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009768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DISPONIBILITA' LIQUIDE INIZIALI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1.490.711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1.125.061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365.650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16015"/>
                  </a:ext>
                </a:extLst>
              </a:tr>
              <a:tr h="14690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u="none" strike="noStrike">
                          <a:effectLst/>
                        </a:rPr>
                        <a:t>DISPONIBILITA' LIQUIDE FINALI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3.477.002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>
                          <a:effectLst/>
                        </a:rPr>
                        <a:t>1.490.711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u="none" strike="noStrike" dirty="0">
                          <a:effectLst/>
                        </a:rPr>
                        <a:t>1.986.291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extLst>
                  <a:ext uri="{0D108BD9-81ED-4DB2-BD59-A6C34878D82A}">
                    <a16:rowId xmlns:a16="http://schemas.microsoft.com/office/drawing/2014/main" val="2840331454"/>
                  </a:ext>
                </a:extLst>
              </a:tr>
            </a:tbl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Grafico 4">
                <a:extLst>
                  <a:ext uri="{FF2B5EF4-FFF2-40B4-BE49-F238E27FC236}">
                    <a16:creationId xmlns:a16="http://schemas.microsoft.com/office/drawing/2014/main" id="{60879FE3-94B8-F39C-8C2C-C50B648FE28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714980084"/>
                  </p:ext>
                </p:extLst>
              </p:nvPr>
            </p:nvGraphicFramePr>
            <p:xfrm>
              <a:off x="6096000" y="1964346"/>
              <a:ext cx="5361915" cy="32297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Grafico 4">
                <a:extLst>
                  <a:ext uri="{FF2B5EF4-FFF2-40B4-BE49-F238E27FC236}">
                    <a16:creationId xmlns:a16="http://schemas.microsoft.com/office/drawing/2014/main" id="{60879FE3-94B8-F39C-8C2C-C50B648FE2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000" y="1964346"/>
                <a:ext cx="5361915" cy="3229782"/>
              </a:xfrm>
              <a:prstGeom prst="rect">
                <a:avLst/>
              </a:prstGeom>
            </p:spPr>
          </p:pic>
        </mc:Fallback>
      </mc:AlternateContent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F8BEF0-1831-9519-A239-5D1D780174CF}"/>
              </a:ext>
            </a:extLst>
          </p:cNvPr>
          <p:cNvSpPr txBox="1"/>
          <p:nvPr/>
        </p:nvSpPr>
        <p:spPr>
          <a:xfrm>
            <a:off x="10659965" y="4204252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chemeClr val="bg1"/>
                </a:solidFill>
                <a:latin typeface="Aptos" panose="02110004020202020204"/>
                <a:cs typeface="Calibri" panose="020F0502020204030204" pitchFamily="34" charset="0"/>
              </a:rPr>
              <a:t>3.477.002</a:t>
            </a:r>
          </a:p>
        </p:txBody>
      </p:sp>
    </p:spTree>
    <p:extLst>
      <p:ext uri="{BB962C8B-B14F-4D97-AF65-F5344CB8AC3E}">
        <p14:creationId xmlns:p14="http://schemas.microsoft.com/office/powerpoint/2010/main" val="1341644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1B4B6-0A5C-4F3D-A6D3-6AE53115D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Rettangolo, design&#10;&#10;Il contenuto generato dall'IA potrebbe non essere corretto.">
            <a:extLst>
              <a:ext uri="{FF2B5EF4-FFF2-40B4-BE49-F238E27FC236}">
                <a16:creationId xmlns:a16="http://schemas.microsoft.com/office/drawing/2014/main" id="{7CFCFE0D-BC71-C119-F28E-A75594B8A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DE71283-5BB7-D537-DE45-CE5CA233C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61931"/>
              </p:ext>
            </p:extLst>
          </p:nvPr>
        </p:nvGraphicFramePr>
        <p:xfrm>
          <a:off x="1035050" y="2652658"/>
          <a:ext cx="3911600" cy="1575304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3621583569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602172815"/>
                    </a:ext>
                  </a:extLst>
                </a:gridCol>
              </a:tblGrid>
              <a:tr h="3938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</a:rPr>
                        <a:t>Utile d’esercizio al 31.12.2024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1.086.918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67105"/>
                  </a:ext>
                </a:extLst>
              </a:tr>
              <a:tr h="3938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</a:rPr>
                        <a:t>a riserva legale                      5%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54.346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047266"/>
                  </a:ext>
                </a:extLst>
              </a:tr>
              <a:tr h="3938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</a:rPr>
                        <a:t>a riserva straordinaria        5%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54.346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647698"/>
                  </a:ext>
                </a:extLst>
              </a:tr>
              <a:tr h="3938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</a:rPr>
                        <a:t>a socio c/dividendo              90%</a:t>
                      </a:r>
                      <a:endParaRPr lang="it-IT" sz="1400" b="0" i="0" u="none" strike="noStrike" dirty="0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978.227</a:t>
                      </a:r>
                      <a:endParaRPr lang="it-IT" sz="1400" b="0" i="0" u="none" strike="noStrike" dirty="0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41651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E9BC4459-CF7D-113E-1E55-ABB6AC54FA57}"/>
              </a:ext>
            </a:extLst>
          </p:cNvPr>
          <p:cNvSpPr txBox="1"/>
          <p:nvPr/>
        </p:nvSpPr>
        <p:spPr>
          <a:xfrm>
            <a:off x="3319840" y="1072475"/>
            <a:ext cx="6329091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4400" dirty="0">
                <a:solidFill>
                  <a:srgbClr val="00B050"/>
                </a:solidFill>
                <a:latin typeface="Optima Bold" pitchFamily="2" charset="0"/>
              </a:rPr>
              <a:t>Destinazione dell’Utile</a:t>
            </a:r>
            <a:endParaRPr lang="it-IT" sz="4400" dirty="0">
              <a:solidFill>
                <a:srgbClr val="00B050"/>
              </a:solidFill>
              <a:latin typeface="Tahoma"/>
              <a:cs typeface="Tahoma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DF2ECE99-4D90-0EAE-AE90-1C18C1C0B137}"/>
              </a:ext>
            </a:extLst>
          </p:cNvPr>
          <p:cNvSpPr txBox="1"/>
          <p:nvPr/>
        </p:nvSpPr>
        <p:spPr>
          <a:xfrm>
            <a:off x="3116543" y="493256"/>
            <a:ext cx="5968753" cy="684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000"/>
              </a:lnSpc>
            </a:pPr>
            <a:r>
              <a:rPr lang="it-IT" sz="6000" dirty="0">
                <a:solidFill>
                  <a:srgbClr val="04488F"/>
                </a:solidFill>
                <a:latin typeface="Optima Std Bold" panose="020B0702050508020304" pitchFamily="34" charset="0"/>
              </a:rPr>
              <a:t>Bilancio</a:t>
            </a:r>
            <a:r>
              <a:rPr lang="it-IT" sz="5400" dirty="0">
                <a:solidFill>
                  <a:srgbClr val="002060"/>
                </a:solidFill>
                <a:latin typeface="Optima Bold" pitchFamily="2" charset="0"/>
              </a:rPr>
              <a:t> </a:t>
            </a:r>
            <a:r>
              <a:rPr lang="it-IT" sz="5400" dirty="0">
                <a:solidFill>
                  <a:srgbClr val="FF0000"/>
                </a:solidFill>
                <a:latin typeface="Optima Bold" pitchFamily="2" charset="0"/>
                <a:cs typeface="Tahoma"/>
              </a:rPr>
              <a:t>2024</a:t>
            </a:r>
            <a:endParaRPr lang="it-IT" sz="5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48A496E4-5C8D-8B8E-CE5A-860F817083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404524"/>
              </p:ext>
            </p:extLst>
          </p:nvPr>
        </p:nvGraphicFramePr>
        <p:xfrm>
          <a:off x="5495925" y="2057399"/>
          <a:ext cx="5524500" cy="365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8299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928</Words>
  <Application>Microsoft Office PowerPoint</Application>
  <PresentationFormat>Widescreen</PresentationFormat>
  <Paragraphs>225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Lora</vt:lpstr>
      <vt:lpstr>Optima Bold</vt:lpstr>
      <vt:lpstr>Optima Std Bold</vt:lpstr>
      <vt:lpstr>Tahoma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Anna Montuori</dc:creator>
  <cp:lastModifiedBy>Salerno Energia2</cp:lastModifiedBy>
  <cp:revision>17</cp:revision>
  <cp:lastPrinted>2025-04-22T13:13:29Z</cp:lastPrinted>
  <dcterms:created xsi:type="dcterms:W3CDTF">2024-04-19T08:54:35Z</dcterms:created>
  <dcterms:modified xsi:type="dcterms:W3CDTF">2025-04-23T07:28:05Z</dcterms:modified>
</cp:coreProperties>
</file>